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5.xml.rels" ContentType="application/vnd.openxmlformats-package.relationships+xml"/>
  <Override PartName="/ppt/notesSlides/notesSlide1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8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_rels/presentation.xml.rels" ContentType="application/vnd.openxmlformats-package.relationships+xml"/>
  <Override PartName="/ppt/media/image60.png" ContentType="image/png"/>
  <Override PartName="/ppt/media/image55.jpeg" ContentType="image/jpeg"/>
  <Override PartName="/ppt/media/image54.jpeg" ContentType="image/jpeg"/>
  <Override PartName="/ppt/media/image53.jpeg" ContentType="image/jpeg"/>
  <Override PartName="/ppt/media/image52.jpeg" ContentType="image/jpeg"/>
  <Override PartName="/ppt/media/image51.jpeg" ContentType="image/jpeg"/>
  <Override PartName="/ppt/media/image50.jpeg" ContentType="image/jpeg"/>
  <Override PartName="/ppt/media/image49.png" ContentType="image/png"/>
  <Override PartName="/ppt/media/image48.png" ContentType="image/png"/>
  <Override PartName="/ppt/media/image20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56.jpeg" ContentType="image/jpeg"/>
  <Override PartName="/ppt/media/image13.png" ContentType="image/png"/>
  <Override PartName="/ppt/media/image11.png" ContentType="image/png"/>
  <Override PartName="/ppt/media/image21.png" ContentType="image/png"/>
  <Override PartName="/ppt/media/image6.png" ContentType="image/png"/>
  <Override PartName="/ppt/media/image1.png" ContentType="image/png"/>
  <Override PartName="/ppt/media/image36.png" ContentType="image/png"/>
  <Override PartName="/ppt/media/image7.png" ContentType="image/png"/>
  <Override PartName="/ppt/media/image62.jpeg" ContentType="image/jpeg"/>
  <Override PartName="/ppt/media/image2.png" ContentType="image/png"/>
  <Override PartName="/ppt/media/image37.png" ContentType="image/png"/>
  <Override PartName="/ppt/media/image3.png" ContentType="image/png"/>
  <Override PartName="/ppt/media/image38.png" ContentType="image/png"/>
  <Override PartName="/ppt/media/image58.png" ContentType="image/png"/>
  <Override PartName="/ppt/media/image8.png" ContentType="image/png"/>
  <Override PartName="/ppt/media/image57.jpeg" ContentType="image/jpeg"/>
  <Override PartName="/ppt/media/image23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4.tif" ContentType="image/tiff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63.png" ContentType="image/png"/>
  <Override PartName="/ppt/media/image31.jpeg" ContentType="image/jpeg"/>
  <Override PartName="/ppt/media/image47.jpeg" ContentType="image/jpe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22.png" ContentType="image/png"/>
  <Override PartName="/ppt/media/image46.jpeg" ContentType="image/jpeg"/>
  <Override PartName="/ppt/media/image61.jpeg" ContentType="image/jpeg"/>
  <Override PartName="/ppt/media/image42.png" ContentType="image/png"/>
  <Override PartName="/ppt/media/image43.png" ContentType="image/png"/>
  <Override PartName="/ppt/media/image44.png" ContentType="image/png"/>
  <Override PartName="/ppt/media/image12.png" ContentType="image/png"/>
  <Override PartName="/ppt/media/image45.jpeg" ContentType="image/jpeg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GB" sz="2000" spc="-1">
                <a:latin typeface="Arial"/>
              </a:rPr>
              <a:t>Click to edit the notes format</a:t>
            </a:r>
            <a:endParaRPr/>
          </a:p>
        </p:txBody>
      </p:sp>
      <p:sp>
        <p:nvSpPr>
          <p:cNvPr id="27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GB" sz="1400" spc="-1">
                <a:latin typeface="Times New Roman"/>
              </a:rPr>
              <a:t>&lt;header&gt;</a:t>
            </a:r>
            <a:endParaRPr/>
          </a:p>
        </p:txBody>
      </p:sp>
      <p:sp>
        <p:nvSpPr>
          <p:cNvPr id="27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GB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27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GB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27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001FF7FF-C508-46C0-A32C-68A22B7443F5}" type="slidenum">
              <a:rPr lang="en-GB" sz="1400" spc="-1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Blackend first</a:t>
            </a:r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Note that is was breeding season</a:t>
            </a:r>
            <a:endParaRPr/>
          </a:p>
          <a:p>
            <a:endParaRPr/>
          </a:p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All land-use types with exception of urban show satisfying sampling intensity on species accumulation curves</a:t>
            </a:r>
            <a:endParaRPr/>
          </a:p>
          <a:p>
            <a:endParaRPr/>
          </a:p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Total roughly represents 5 % of sites in predicts and 9% of species</a:t>
            </a:r>
            <a:endParaRPr/>
          </a:p>
          <a:p>
            <a:endParaRPr/>
          </a:p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Speckled Mousebird, Montanious whiteeye, white-browed robin-chat, Montane Wagtail, Common Fiscal</a:t>
            </a:r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Land use history might have influenced species richness by leaving species assemblages impoverished and relatively insensitive</a:t>
            </a:r>
            <a:endParaRPr/>
          </a:p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to land-use disturbance</a:t>
            </a:r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6440"/>
          </a:xfrm>
          <a:prstGeom prst="rect">
            <a:avLst/>
          </a:prstGeom>
        </p:spPr>
        <p:txBody>
          <a:bodyPr lIns="0" rIns="0" tIns="0" bIns="0"/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Plantation Forest. Reforestations and Fruit-Plantations used by Birds</a:t>
            </a:r>
            <a:endParaRPr/>
          </a:p>
          <a:p>
            <a:endParaRPr/>
          </a:p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Confirms assumption my Alkemade – Globio3</a:t>
            </a:r>
            <a:endParaRPr/>
          </a:p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Agroforestry has higher mean species abundance 0.5 compared to cropland 0.3</a:t>
            </a:r>
            <a:endParaRPr/>
          </a:p>
          <a:p>
            <a:endParaRPr/>
          </a:p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Cropland with perennials</a:t>
            </a:r>
            <a:endParaRPr/>
          </a:p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Management practices, such as theextent to which native trees are retained, probably affect biodiver-</a:t>
            </a:r>
            <a:endParaRPr/>
          </a:p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sity more than the crop per se (Holbech, 2009)</a:t>
            </a:r>
            <a:endParaRPr/>
          </a:p>
          <a:p>
            <a:endParaRPr/>
          </a:p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Typical of the agrisilvicultural system of the Chagga ho-</a:t>
            </a:r>
            <a:endParaRPr/>
          </a:p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megardens is their multilayered vegetation structure similar to a tropical</a:t>
            </a:r>
            <a:endParaRPr/>
          </a:p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montane forest.</a:t>
            </a:r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Prominent way are so called biodiversity models. Multiple in numbers</a:t>
            </a:r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- Necessary to find global application Such as classifying different land use categories into a single one</a:t>
            </a:r>
            <a:endParaRPr/>
          </a:p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- Diversification of available data</a:t>
            </a:r>
            <a:endParaRPr/>
          </a:p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- Collected data might be spatially-temporal biased </a:t>
            </a:r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Out of these problems I started to ask myself in this thesis... </a:t>
            </a:r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Searched for literature</a:t>
            </a:r>
            <a:endParaRPr/>
          </a:p>
          <a:p>
            <a:endParaRPr/>
          </a:p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Shows all available sites at the time I finished the search</a:t>
            </a:r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Describe Model input</a:t>
            </a:r>
            <a:endParaRPr/>
          </a:p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- log abundance sort of equal</a:t>
            </a:r>
            <a:endParaRPr/>
          </a:p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- taxonimic represation mixed – all facets of diversity limited to more natural habitats</a:t>
            </a:r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- Northern tip of the eastern arc mountains.</a:t>
            </a:r>
            <a:endParaRPr/>
          </a:p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- Biodiversity hotspot and densely populated</a:t>
            </a:r>
            <a:endParaRPr/>
          </a:p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- experienced 90% forest loss during the last 200 years leaving remaining area small and fragm.</a:t>
            </a:r>
            <a:endParaRPr/>
          </a:p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- intensively cultivated; small-scale farm-</a:t>
            </a:r>
            <a:endParaRPr/>
          </a:p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Land, 200.000 people</a:t>
            </a:r>
            <a:endParaRPr/>
          </a:p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- Since 1950 reforesting with exotic plantation trees</a:t>
            </a:r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- relic of an ancient volcano 5895m high</a:t>
            </a:r>
            <a:endParaRPr/>
          </a:p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- Chagga homegarden maximizes use of limited space</a:t>
            </a:r>
            <a:endParaRPr/>
          </a:p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- long history of usage. Richness high, but Endemism low in primary vegetation </a:t>
            </a:r>
            <a:endParaRPr/>
          </a:p>
          <a:p>
            <a:r>
              <a:rPr lang="en-GB" sz="2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- 1895 - 60.000 &gt; 2002 – over 1.mill multiplied 20x </a:t>
            </a:r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3063240"/>
            <a:ext cx="401544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251496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1276560" y="2072520"/>
            <a:ext cx="2376720" cy="189648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3"/>
          <a:stretch/>
        </p:blipFill>
        <p:spPr>
          <a:xfrm>
            <a:off x="1276560" y="2072520"/>
            <a:ext cx="2376720" cy="18964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741600"/>
            <a:ext cx="82288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251496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063240"/>
            <a:ext cx="401544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063240"/>
            <a:ext cx="401544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251496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1276560" y="2072520"/>
            <a:ext cx="2376720" cy="189648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1276560" y="2072520"/>
            <a:ext cx="2376720" cy="18964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741600"/>
            <a:ext cx="82288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251496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3063240"/>
            <a:ext cx="401544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3063240"/>
            <a:ext cx="401544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251496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1276560" y="2072520"/>
            <a:ext cx="2376720" cy="189648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1276560" y="2072520"/>
            <a:ext cx="2376720" cy="18964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457200" y="741600"/>
            <a:ext cx="82288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5720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251496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7200" y="3063240"/>
            <a:ext cx="401544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57200" y="3063240"/>
            <a:ext cx="401544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251496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1276560" y="2072520"/>
            <a:ext cx="2376720" cy="189648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3"/>
          <a:stretch/>
        </p:blipFill>
        <p:spPr>
          <a:xfrm>
            <a:off x="1276560" y="2072520"/>
            <a:ext cx="2376720" cy="18964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457200" y="741600"/>
            <a:ext cx="82288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5720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251496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57200" y="3063240"/>
            <a:ext cx="401544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57200" y="3063240"/>
            <a:ext cx="401544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251496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741600"/>
            <a:ext cx="82288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1276560" y="2072520"/>
            <a:ext cx="2376720" cy="189648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3"/>
          <a:stretch/>
        </p:blipFill>
        <p:spPr>
          <a:xfrm>
            <a:off x="1276560" y="2072520"/>
            <a:ext cx="2376720" cy="18964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8" name="PlaceHolder 2"/>
          <p:cNvSpPr>
            <a:spLocks noGrp="1"/>
          </p:cNvSpPr>
          <p:nvPr>
            <p:ph type="subTitle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ubTitle"/>
          </p:nvPr>
        </p:nvSpPr>
        <p:spPr>
          <a:xfrm>
            <a:off x="457200" y="741600"/>
            <a:ext cx="82288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45720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251496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457200" y="3063240"/>
            <a:ext cx="401544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5720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57200" y="3063240"/>
            <a:ext cx="401544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251496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5720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29" name="" descr=""/>
          <p:cNvPicPr/>
          <p:nvPr/>
        </p:nvPicPr>
        <p:blipFill>
          <a:blip r:embed="rId2"/>
          <a:stretch/>
        </p:blipFill>
        <p:spPr>
          <a:xfrm>
            <a:off x="1276560" y="2072520"/>
            <a:ext cx="2376720" cy="189648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3"/>
          <a:stretch/>
        </p:blipFill>
        <p:spPr>
          <a:xfrm>
            <a:off x="1276560" y="2072520"/>
            <a:ext cx="2376720" cy="18964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7" name="PlaceHolder 2"/>
          <p:cNvSpPr>
            <a:spLocks noGrp="1"/>
          </p:cNvSpPr>
          <p:nvPr>
            <p:ph type="subTitle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ubTitle"/>
          </p:nvPr>
        </p:nvSpPr>
        <p:spPr>
          <a:xfrm>
            <a:off x="457200" y="741600"/>
            <a:ext cx="82288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45720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251496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251496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457200" y="3063240"/>
            <a:ext cx="401544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457200" y="3063240"/>
            <a:ext cx="401544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251496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457200" y="306324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1276560" y="2072520"/>
            <a:ext cx="2376720" cy="189648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3"/>
          <a:stretch/>
        </p:blipFill>
        <p:spPr>
          <a:xfrm>
            <a:off x="1276560" y="2072520"/>
            <a:ext cx="2376720" cy="18964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2514960" y="2072520"/>
            <a:ext cx="195948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063240"/>
            <a:ext cx="4015440" cy="904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tif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blipFill>
            <a:blip r:embed="rId3"/>
            <a:tile/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835640" y="5661360"/>
            <a:ext cx="6334920" cy="10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3510000" y="5704200"/>
            <a:ext cx="530856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GB" sz="1400" spc="-1" strike="noStrike">
                <a:solidFill>
                  <a:srgbClr val="ffffcc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Martin Jung</a:t>
            </a:r>
            <a:endParaRPr/>
          </a:p>
          <a:p>
            <a:pPr algn="r">
              <a:lnSpc>
                <a:spcPct val="100000"/>
              </a:lnSpc>
            </a:pPr>
            <a:r>
              <a:rPr lang="en-GB" sz="1400" spc="-1" strike="noStrike">
                <a:solidFill>
                  <a:srgbClr val="ffffcc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Center for Macroecology, Evolution and Climate</a:t>
            </a:r>
            <a:endParaRPr/>
          </a:p>
          <a:p>
            <a:pPr algn="r">
              <a:lnSpc>
                <a:spcPct val="100000"/>
              </a:lnSpc>
            </a:pPr>
            <a:r>
              <a:rPr lang="en-GB" sz="1400" spc="-1" strike="noStrike">
                <a:solidFill>
                  <a:srgbClr val="ffffcc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University of Copenhagen</a:t>
            </a:r>
            <a:endParaRPr/>
          </a:p>
        </p:txBody>
      </p:sp>
      <p:pic>
        <p:nvPicPr>
          <p:cNvPr id="3" name="Picture 17" descr=""/>
          <p:cNvPicPr/>
          <p:nvPr/>
        </p:nvPicPr>
        <p:blipFill>
          <a:blip r:embed="rId4"/>
          <a:stretch/>
        </p:blipFill>
        <p:spPr>
          <a:xfrm>
            <a:off x="971640" y="0"/>
            <a:ext cx="9142200" cy="1230840"/>
          </a:xfrm>
          <a:prstGeom prst="rect">
            <a:avLst/>
          </a:prstGeom>
          <a:ln>
            <a:noFill/>
          </a:ln>
        </p:spPr>
      </p:pic>
      <p:sp>
        <p:nvSpPr>
          <p:cNvPr id="4" name="CustomShape 4"/>
          <p:cNvSpPr/>
          <p:nvPr/>
        </p:nvSpPr>
        <p:spPr>
          <a:xfrm>
            <a:off x="3510000" y="6381360"/>
            <a:ext cx="530856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Line 5"/>
          <p:cNvSpPr/>
          <p:nvPr/>
        </p:nvSpPr>
        <p:spPr>
          <a:xfrm flipH="1">
            <a:off x="0" y="5589000"/>
            <a:ext cx="9148680" cy="0"/>
          </a:xfrm>
          <a:prstGeom prst="line">
            <a:avLst/>
          </a:prstGeom>
          <a:ln w="9360">
            <a:solidFill>
              <a:srgbClr val="901a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" name="Picture 2" descr=""/>
          <p:cNvPicPr/>
          <p:nvPr/>
        </p:nvPicPr>
        <p:blipFill>
          <a:blip r:embed="rId5"/>
          <a:stretch/>
        </p:blipFill>
        <p:spPr>
          <a:xfrm>
            <a:off x="7708320" y="4488480"/>
            <a:ext cx="1184400" cy="1294200"/>
          </a:xfrm>
          <a:prstGeom prst="rect">
            <a:avLst/>
          </a:prstGeom>
          <a:ln>
            <a:noFill/>
          </a:ln>
        </p:spPr>
      </p:pic>
      <p:sp>
        <p:nvSpPr>
          <p:cNvPr id="7" name="PlaceHolder 6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ubTitle"/>
          </p:nvPr>
        </p:nvSpPr>
        <p:spPr>
          <a:xfrm>
            <a:off x="457200" y="2072520"/>
            <a:ext cx="82288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blipFill>
            <a:blip r:embed="rId3"/>
            <a:tile/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57200" y="2072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1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18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blipFill>
            <a:blip r:embed="rId3"/>
            <a:tile/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GB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blipFill>
            <a:blip r:embed="rId3"/>
            <a:tile/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PlaceHolder 2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blipFill>
            <a:blip r:embed="rId3"/>
            <a:tile/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PlaceHolder 2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1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18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Seventh Outline Level</a:t>
            </a:r>
            <a:endParaRPr/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4674240" y="2072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1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18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blipFill>
            <a:blip r:embed="rId3"/>
            <a:tile/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457200" y="741600"/>
            <a:ext cx="8228880" cy="5307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5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GB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blipFill>
            <a:blip r:embed="rId3"/>
            <a:tile/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PlaceHolder 2"/>
          <p:cNvSpPr>
            <a:spLocks noGrp="1"/>
          </p:cNvSpPr>
          <p:nvPr>
            <p:ph type="title"/>
          </p:nvPr>
        </p:nvSpPr>
        <p:spPr>
          <a:xfrm>
            <a:off x="457200" y="741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57200" y="2072520"/>
            <a:ext cx="4015440" cy="18964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1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18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Seventh Outline Level</a:t>
            </a:r>
            <a:endParaRPr/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4674240" y="2072520"/>
            <a:ext cx="4015440" cy="18964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1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18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Seventh Outline Level</a:t>
            </a:r>
            <a:endParaRPr/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457200" y="4150080"/>
            <a:ext cx="8228880" cy="18964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1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18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18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jpeg"/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5" Type="http://schemas.openxmlformats.org/officeDocument/2006/relationships/image" Target="../media/image57.jpe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8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5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52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jpeg"/><Relationship Id="rId4" Type="http://schemas.openxmlformats.org/officeDocument/2006/relationships/image" Target="../media/image46.jpeg"/><Relationship Id="rId5" Type="http://schemas.openxmlformats.org/officeDocument/2006/relationships/image" Target="../media/image47.jpeg"/><Relationship Id="rId6" Type="http://schemas.openxmlformats.org/officeDocument/2006/relationships/slideLayout" Target="../slideLayouts/slideLayout41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jpeg"/><Relationship Id="rId4" Type="http://schemas.openxmlformats.org/officeDocument/2006/relationships/image" Target="../media/image51.jpeg"/><Relationship Id="rId5" Type="http://schemas.openxmlformats.org/officeDocument/2006/relationships/image" Target="../media/image52.jpeg"/><Relationship Id="rId6" Type="http://schemas.openxmlformats.org/officeDocument/2006/relationships/slideLayout" Target="../slideLayouts/slideLayout41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469800" y="1268640"/>
            <a:ext cx="7988760" cy="20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2"/>
          <p:cNvSpPr/>
          <p:nvPr/>
        </p:nvSpPr>
        <p:spPr>
          <a:xfrm>
            <a:off x="467640" y="3645000"/>
            <a:ext cx="669420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3"/>
          <p:cNvSpPr/>
          <p:nvPr/>
        </p:nvSpPr>
        <p:spPr>
          <a:xfrm>
            <a:off x="5004000" y="6016320"/>
            <a:ext cx="38145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4"/>
          <p:cNvSpPr/>
          <p:nvPr/>
        </p:nvSpPr>
        <p:spPr>
          <a:xfrm>
            <a:off x="720000" y="288000"/>
            <a:ext cx="8228520" cy="530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lang="en-GB" sz="4000" spc="-1" strike="noStrike">
                <a:solidFill>
                  <a:srgbClr val="ff950e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African species’ response to </a:t>
            </a:r>
            <a:endParaRPr/>
          </a:p>
          <a:p>
            <a:r>
              <a:rPr lang="en-GB" sz="4000" spc="-1" strike="noStrike">
                <a:solidFill>
                  <a:srgbClr val="ff950e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land-use change</a:t>
            </a:r>
            <a:endParaRPr/>
          </a:p>
          <a:p>
            <a:pPr algn="r">
              <a:lnSpc>
                <a:spcPct val="100000"/>
              </a:lnSpc>
            </a:pPr>
            <a:r>
              <a:rPr lang="en-GB" sz="3200" spc="-1" strike="noStrike">
                <a:solidFill>
                  <a:srgbClr val="ffff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Recommendations for broad-scale diversity models from an independent study</a:t>
            </a:r>
            <a:endParaRPr/>
          </a:p>
        </p:txBody>
      </p:sp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144000" y="3816000"/>
            <a:ext cx="2375640" cy="1655640"/>
          </a:xfrm>
          <a:prstGeom prst="rect">
            <a:avLst/>
          </a:prstGeom>
          <a:ln>
            <a:noFill/>
          </a:ln>
        </p:spPr>
      </p:pic>
      <p:sp>
        <p:nvSpPr>
          <p:cNvPr id="280" name="CustomShape 5"/>
          <p:cNvSpPr/>
          <p:nvPr/>
        </p:nvSpPr>
        <p:spPr>
          <a:xfrm>
            <a:off x="65880" y="5661000"/>
            <a:ext cx="3743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6"/>
          <p:cNvSpPr/>
          <p:nvPr/>
        </p:nvSpPr>
        <p:spPr>
          <a:xfrm>
            <a:off x="648000" y="792000"/>
            <a:ext cx="237564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457200" y="309600"/>
            <a:ext cx="82288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lang="en-GB" sz="4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Timed point counts of Birds</a:t>
            </a:r>
            <a:endParaRPr/>
          </a:p>
        </p:txBody>
      </p:sp>
      <p:sp>
        <p:nvSpPr>
          <p:cNvPr id="322" name="CustomShape 2"/>
          <p:cNvSpPr/>
          <p:nvPr/>
        </p:nvSpPr>
        <p:spPr>
          <a:xfrm>
            <a:off x="457200" y="1512000"/>
            <a:ext cx="82288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Sites selected on representative land-use classes</a:t>
            </a:r>
            <a:endParaRPr/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Timed point counts in a 50m radius between March – May 2014</a:t>
            </a:r>
            <a:endParaRPr/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Two replicates for each site</a:t>
            </a:r>
            <a:endParaRPr/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Total </a:t>
            </a:r>
            <a:r>
              <a:rPr b="1"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147</a:t>
            </a:r>
            <a:r>
              <a:rPr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 sites: </a:t>
            </a:r>
            <a:r>
              <a:rPr b="1"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172</a:t>
            </a:r>
            <a:r>
              <a:rPr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 species, </a:t>
            </a:r>
            <a:r>
              <a:rPr b="1"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2700</a:t>
            </a:r>
            <a:r>
              <a:rPr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 individual counts</a:t>
            </a:r>
            <a:endParaRPr/>
          </a:p>
        </p:txBody>
      </p:sp>
      <p:pic>
        <p:nvPicPr>
          <p:cNvPr id="323" name="" descr=""/>
          <p:cNvPicPr/>
          <p:nvPr/>
        </p:nvPicPr>
        <p:blipFill>
          <a:blip r:embed="rId1"/>
          <a:stretch/>
        </p:blipFill>
        <p:spPr>
          <a:xfrm>
            <a:off x="756000" y="5328000"/>
            <a:ext cx="1367640" cy="1295640"/>
          </a:xfrm>
          <a:prstGeom prst="rect">
            <a:avLst/>
          </a:prstGeom>
          <a:ln>
            <a:noFill/>
          </a:ln>
        </p:spPr>
      </p:pic>
      <p:pic>
        <p:nvPicPr>
          <p:cNvPr id="324" name="" descr=""/>
          <p:cNvPicPr/>
          <p:nvPr/>
        </p:nvPicPr>
        <p:blipFill>
          <a:blip r:embed="rId2"/>
          <a:stretch/>
        </p:blipFill>
        <p:spPr>
          <a:xfrm>
            <a:off x="2171520" y="5328000"/>
            <a:ext cx="1356120" cy="1295640"/>
          </a:xfrm>
          <a:prstGeom prst="rect">
            <a:avLst/>
          </a:prstGeom>
          <a:ln>
            <a:noFill/>
          </a:ln>
        </p:spPr>
      </p:pic>
      <p:pic>
        <p:nvPicPr>
          <p:cNvPr id="325" name="" descr=""/>
          <p:cNvPicPr/>
          <p:nvPr/>
        </p:nvPicPr>
        <p:blipFill>
          <a:blip r:embed="rId3"/>
          <a:stretch/>
        </p:blipFill>
        <p:spPr>
          <a:xfrm>
            <a:off x="3564000" y="5328000"/>
            <a:ext cx="1583640" cy="1295640"/>
          </a:xfrm>
          <a:prstGeom prst="rect">
            <a:avLst/>
          </a:prstGeom>
          <a:ln>
            <a:noFill/>
          </a:ln>
        </p:spPr>
      </p:pic>
      <p:pic>
        <p:nvPicPr>
          <p:cNvPr id="326" name="" descr=""/>
          <p:cNvPicPr/>
          <p:nvPr/>
        </p:nvPicPr>
        <p:blipFill>
          <a:blip r:embed="rId4"/>
          <a:stretch/>
        </p:blipFill>
        <p:spPr>
          <a:xfrm>
            <a:off x="7030440" y="5328000"/>
            <a:ext cx="1393200" cy="1295640"/>
          </a:xfrm>
          <a:prstGeom prst="rect">
            <a:avLst/>
          </a:prstGeom>
          <a:ln>
            <a:noFill/>
          </a:ln>
        </p:spPr>
      </p:pic>
      <p:pic>
        <p:nvPicPr>
          <p:cNvPr id="327" name="" descr=""/>
          <p:cNvPicPr/>
          <p:nvPr/>
        </p:nvPicPr>
        <p:blipFill>
          <a:blip r:embed="rId5"/>
          <a:stretch/>
        </p:blipFill>
        <p:spPr>
          <a:xfrm>
            <a:off x="5173200" y="5328000"/>
            <a:ext cx="1810440" cy="129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>
                <p:childTnLst>
                  <p:par>
                    <p:cTn id="69" fill="freeze">
                      <p:stCondLst>
                        <p:cond delay="0"/>
                      </p:stCondLst>
                      <p:childTnLst>
                        <p:par>
                          <p:cTn id="70" fill="freeze">
                            <p:stCondLst>
                              <p:cond delay="0"/>
                            </p:stCondLst>
                            <p:childTnLst>
                              <p:par>
                                <p:cTn id="71" nodeType="afterEffect" fill="hold" presetClass="entr" presetID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410760" y="72000"/>
            <a:ext cx="82288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lang="en-GB" sz="4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Auxiliary data</a:t>
            </a:r>
            <a:endParaRPr/>
          </a:p>
        </p:txBody>
      </p:sp>
      <p:sp>
        <p:nvSpPr>
          <p:cNvPr id="329" name="CustomShape 2"/>
          <p:cNvSpPr/>
          <p:nvPr/>
        </p:nvSpPr>
        <p:spPr>
          <a:xfrm>
            <a:off x="457200" y="2072520"/>
            <a:ext cx="401544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4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Remote-sensing data</a:t>
            </a:r>
            <a:endParaRPr/>
          </a:p>
          <a:p>
            <a:pPr lvl="1" marL="432000" indent="-216000">
              <a:lnSpc>
                <a:spcPct val="100000"/>
              </a:lnSpc>
              <a:buClr>
                <a:srgbClr val="ffffff"/>
              </a:buClr>
              <a:buSzPct val="75000"/>
              <a:buFont typeface="StarSymbol"/>
              <a:buChar char=""/>
            </a:pPr>
            <a:r>
              <a:rPr lang="en-GB" sz="24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Vegetation dynamic during Sampling (yield EVI) (Source: </a:t>
            </a:r>
            <a:r>
              <a:rPr i="1" lang="en-GB" sz="24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MODIS Terra Sat.</a:t>
            </a:r>
            <a:r>
              <a:rPr lang="en-GB" sz="24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/>
          </a:p>
          <a:p>
            <a:pPr lvl="1" marL="432000" indent="-216000">
              <a:lnSpc>
                <a:spcPct val="100000"/>
              </a:lnSpc>
              <a:buClr>
                <a:srgbClr val="ffffff"/>
              </a:buClr>
              <a:buSzPct val="75000"/>
              <a:buFont typeface="StarSymbol"/>
              <a:buChar char=""/>
            </a:pPr>
            <a:r>
              <a:rPr lang="en-GB" sz="24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Population density (people/100m²)</a:t>
            </a:r>
            <a:endParaRPr/>
          </a:p>
          <a:p>
            <a:pPr lvl="1" marL="432000" indent="-216000">
              <a:lnSpc>
                <a:spcPct val="100000"/>
              </a:lnSpc>
              <a:buClr>
                <a:srgbClr val="ffffff"/>
              </a:buClr>
              <a:buSzPct val="75000"/>
              <a:buFont typeface="StarSymbol"/>
              <a:buChar char="l"/>
            </a:pPr>
            <a:r>
              <a:rPr lang="en-GB" sz="24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(Source: </a:t>
            </a:r>
            <a:r>
              <a:rPr i="1" lang="en-GB" sz="24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AfriPop</a:t>
            </a:r>
            <a:r>
              <a:rPr lang="en-GB" sz="24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/>
          </a:p>
          <a:p>
            <a:pPr lvl="1" marL="432000" indent="-216000">
              <a:lnSpc>
                <a:spcPct val="100000"/>
              </a:lnSpc>
              <a:buClr>
                <a:srgbClr val="ffffff"/>
              </a:buClr>
              <a:buSzPct val="75000"/>
              <a:buFont typeface="StarSymbol"/>
              <a:buChar char=""/>
            </a:pPr>
            <a:r>
              <a:rPr lang="en-GB" sz="24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Forest cover in the year 2000 (Source: Hansen et al. 2013)</a:t>
            </a:r>
            <a:endParaRPr/>
          </a:p>
        </p:txBody>
      </p:sp>
      <p:sp>
        <p:nvSpPr>
          <p:cNvPr id="330" name="CustomShape 3"/>
          <p:cNvSpPr/>
          <p:nvPr/>
        </p:nvSpPr>
        <p:spPr>
          <a:xfrm>
            <a:off x="4674240" y="2072520"/>
            <a:ext cx="401544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Functional traits</a:t>
            </a:r>
            <a:endParaRPr/>
          </a:p>
          <a:p>
            <a:pPr lvl="1" marL="432000" indent="-216000">
              <a:lnSpc>
                <a:spcPct val="100000"/>
              </a:lnSpc>
              <a:buClr>
                <a:srgbClr val="ffffff"/>
              </a:buClr>
              <a:buSzPct val="75000"/>
              <a:buFont typeface="StarSymbol"/>
              <a:buChar char=""/>
            </a:pPr>
            <a:r>
              <a:rPr lang="en-GB" sz="28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Community-weighted average range size (1° cells) (Source: GBIF)</a:t>
            </a:r>
            <a:endParaRPr/>
          </a:p>
          <a:p>
            <a:pPr lvl="1" marL="432000" indent="-216000">
              <a:lnSpc>
                <a:spcPct val="100000"/>
              </a:lnSpc>
              <a:buClr>
                <a:srgbClr val="ffffff"/>
              </a:buClr>
              <a:buSzPct val="75000"/>
              <a:buFont typeface="StarSymbol"/>
              <a:buChar char=""/>
            </a:pPr>
            <a:r>
              <a:rPr lang="en-GB" sz="28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Proportion of threatened species</a:t>
            </a:r>
            <a:endParaRPr/>
          </a:p>
          <a:p>
            <a:pPr lvl="1" marL="432000" indent="-216000">
              <a:lnSpc>
                <a:spcPct val="100000"/>
              </a:lnSpc>
              <a:buClr>
                <a:srgbClr val="ffffff"/>
              </a:buClr>
              <a:buSzPct val="75000"/>
              <a:buFont typeface="StarSymbol"/>
              <a:buChar char="l"/>
            </a:pPr>
            <a:r>
              <a:rPr lang="en-GB" sz="28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(Source: IUCN)</a:t>
            </a:r>
            <a:endParaRPr/>
          </a:p>
          <a:p>
            <a:pPr lvl="1" marL="432000" indent="-216000">
              <a:lnSpc>
                <a:spcPct val="100000"/>
              </a:lnSpc>
              <a:buClr>
                <a:srgbClr val="ffffff"/>
              </a:buClr>
              <a:buSzPct val="75000"/>
              <a:buFont typeface="StarSymbol"/>
              <a:buChar char=""/>
            </a:pPr>
            <a:r>
              <a:rPr lang="en-GB" sz="28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Forest specialization (Source: IUCN)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410760" y="432000"/>
            <a:ext cx="8228880" cy="530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GB" sz="6600" spc="-1" strike="noStrike">
                <a:uFill>
                  <a:solidFill>
                    <a:srgbClr val="ffffff"/>
                  </a:solidFill>
                </a:uFill>
                <a:latin typeface="EB Garamond 08"/>
              </a:rPr>
              <a:t>The results</a:t>
            </a:r>
            <a:endParaRPr/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720000" y="288000"/>
            <a:ext cx="7343640" cy="6479640"/>
          </a:xfrm>
          <a:prstGeom prst="rect">
            <a:avLst/>
          </a:prstGeom>
          <a:ln>
            <a:noFill/>
          </a:ln>
        </p:spPr>
      </p:pic>
      <p:sp>
        <p:nvSpPr>
          <p:cNvPr id="333" name="CustomShape 1"/>
          <p:cNvSpPr/>
          <p:nvPr/>
        </p:nvSpPr>
        <p:spPr>
          <a:xfrm>
            <a:off x="3564000" y="1980000"/>
            <a:ext cx="431640" cy="359640"/>
          </a:xfrm>
          <a:prstGeom prst="flowChartConnector">
            <a:avLst/>
          </a:prstGeom>
          <a:noFill/>
          <a:ln w="36000">
            <a:solidFill>
              <a:srgbClr val="0084d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2"/>
          <p:cNvSpPr/>
          <p:nvPr/>
        </p:nvSpPr>
        <p:spPr>
          <a:xfrm>
            <a:off x="7128000" y="576000"/>
            <a:ext cx="431640" cy="359640"/>
          </a:xfrm>
          <a:prstGeom prst="flowChartConnector">
            <a:avLst/>
          </a:prstGeom>
          <a:noFill/>
          <a:ln w="36000">
            <a:solidFill>
              <a:srgbClr val="0084d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7" dur="indefinite" restart="never" nodeType="tmRoot">
          <p:childTnLst>
            <p:seq>
              <p:cTn id="78" nodeType="mainSeq">
                <p:childTnLst>
                  <p:par>
                    <p:cTn id="79" fill="freeze">
                      <p:stCondLst>
                        <p:cond delay="indefinite"/>
                      </p:stCondLst>
                      <p:childTnLst>
                        <p:par>
                          <p:cTn id="80" fill="freeze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720000" y="0"/>
            <a:ext cx="7631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1004400" y="30600"/>
            <a:ext cx="7203240" cy="682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lang="en-GB" sz="4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In summary: </a:t>
            </a:r>
            <a:endParaRPr/>
          </a:p>
        </p:txBody>
      </p:sp>
      <p:sp>
        <p:nvSpPr>
          <p:cNvPr id="338" name="CustomShape 2"/>
          <p:cNvSpPr/>
          <p:nvPr/>
        </p:nvSpPr>
        <p:spPr>
          <a:xfrm>
            <a:off x="457200" y="1604520"/>
            <a:ext cx="8398440" cy="516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Cropland higher number of species than the average more intense cropland site (Agroforestry)</a:t>
            </a:r>
            <a:endParaRPr/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More forest-specialists in cropland</a:t>
            </a:r>
            <a:endParaRPr/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Primary forest likely lower diversity due to size and fragmentation</a:t>
            </a:r>
            <a:endParaRPr/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Uncertainty in urban habitats</a:t>
            </a:r>
            <a:endParaRPr/>
          </a:p>
        </p:txBody>
      </p:sp>
      <p:pic>
        <p:nvPicPr>
          <p:cNvPr id="339" name="" descr=""/>
          <p:cNvPicPr/>
          <p:nvPr/>
        </p:nvPicPr>
        <p:blipFill>
          <a:blip r:embed="rId1"/>
          <a:stretch/>
        </p:blipFill>
        <p:spPr>
          <a:xfrm>
            <a:off x="6474600" y="4372560"/>
            <a:ext cx="2669040" cy="2088720"/>
          </a:xfrm>
          <a:prstGeom prst="rect">
            <a:avLst/>
          </a:prstGeom>
          <a:ln>
            <a:noFill/>
          </a:ln>
        </p:spPr>
      </p:pic>
      <p:sp>
        <p:nvSpPr>
          <p:cNvPr id="340" name="CustomShape 3"/>
          <p:cNvSpPr/>
          <p:nvPr/>
        </p:nvSpPr>
        <p:spPr>
          <a:xfrm>
            <a:off x="6264000" y="6461640"/>
            <a:ext cx="2879640" cy="3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GB" sz="14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Homegarden in Taita Hills</a:t>
            </a:r>
            <a:endParaRPr/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>
                <p:childTnLst>
                  <p:par>
                    <p:cTn id="91" fill="freeze">
                      <p:stCondLst>
                        <p:cond delay="0"/>
                      </p:stCondLst>
                      <p:childTnLst>
                        <p:par>
                          <p:cTn id="92" fill="freeze">
                            <p:stCondLst>
                              <p:cond delay="0"/>
                            </p:stCondLst>
                            <p:childTnLst>
                              <p:par>
                                <p:cTn id="93" nodeType="withEffect" fill="hold" presetClass="entr" presetID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457200" y="741600"/>
            <a:ext cx="8228880" cy="530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GB" sz="7200" spc="-1" strike="noStrike">
                <a:uFill>
                  <a:solidFill>
                    <a:srgbClr val="ffffff"/>
                  </a:solidFill>
                </a:uFill>
                <a:latin typeface="EB Garamond 08"/>
              </a:rPr>
              <a:t>Conclusions</a:t>
            </a:r>
            <a:endParaRPr/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3"/>
          <p:cNvSpPr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4"/>
          <p:cNvSpPr/>
          <p:nvPr/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Large-scale models succeed at detecting overall impacts of land use change</a:t>
            </a:r>
            <a:endParaRPr/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However they might lose accuracy if they are used to predict local impacts on biodiversity, if local conditions do not conform </a:t>
            </a:r>
            <a:endParaRPr/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Policy makers need to look not only at large-scale patterns, but also at local differences, when deciding on conservation actions.</a:t>
            </a:r>
            <a:endParaRPr/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>
                <p:childTnLst>
                  <p:par>
                    <p:cTn id="99" fill="freeze">
                      <p:stCondLst>
                        <p:cond delay="indefinite"/>
                      </p:stCondLst>
                      <p:childTnLst>
                        <p:par>
                          <p:cTn id="100" fill="freeze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75" end="2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203" end="3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3"/>
          <p:cNvSpPr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GB" sz="44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Thanks for listening</a:t>
            </a:r>
            <a:endParaRPr/>
          </a:p>
        </p:txBody>
      </p:sp>
      <p:sp>
        <p:nvSpPr>
          <p:cNvPr id="349" name="CustomShape 4"/>
          <p:cNvSpPr/>
          <p:nvPr/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50" name="CustomShape 5"/>
          <p:cNvSpPr/>
          <p:nvPr/>
        </p:nvSpPr>
        <p:spPr>
          <a:xfrm>
            <a:off x="338760" y="2700000"/>
            <a:ext cx="8228880" cy="31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l"/>
            </a:pPr>
            <a:r>
              <a:rPr lang="en-GB" sz="2400" spc="-1" strike="noStrike" u="sng">
                <a:uFill>
                  <a:solidFill>
                    <a:srgbClr val="ffffff"/>
                  </a:solidFill>
                </a:uFill>
                <a:latin typeface="Arial"/>
              </a:rPr>
              <a:t>Acknowledgements</a:t>
            </a:r>
            <a:endParaRPr/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4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Tim Newbold and Neil Burgess for scientific advice</a:t>
            </a:r>
            <a:endParaRPr/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4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PREDICTS contributors for making data available (</a:t>
            </a:r>
            <a:r>
              <a:rPr lang="en-GB" sz="2400" spc="-1" strike="noStrike">
                <a:solidFill>
                  <a:srgbClr val="0084d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http://predicts.org.uk</a:t>
            </a:r>
            <a:r>
              <a:rPr lang="en-GB" sz="2400" spc="-1" strike="noStrike">
                <a:solidFill>
                  <a:srgbClr val="ffff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/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400" spc="-1" strike="noStrike">
                <a:solidFill>
                  <a:srgbClr val="ffff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CHIESA project partners for support and coordination</a:t>
            </a:r>
            <a:endParaRPr/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400" spc="-1" strike="noStrike">
                <a:solidFill>
                  <a:srgbClr val="ffff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Everyone at CMEC and UNEP-WCMC for the great time </a:t>
            </a:r>
            <a:endParaRPr/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400" spc="-1" strike="noStrike">
                <a:solidFill>
                  <a:srgbClr val="ffff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Danida Fellowship Centre for financial support</a:t>
            </a:r>
            <a:endParaRPr/>
          </a:p>
        </p:txBody>
      </p:sp>
      <p:pic>
        <p:nvPicPr>
          <p:cNvPr id="351" name="" descr=""/>
          <p:cNvPicPr/>
          <p:nvPr/>
        </p:nvPicPr>
        <p:blipFill>
          <a:blip r:embed="rId1"/>
          <a:stretch/>
        </p:blipFill>
        <p:spPr>
          <a:xfrm>
            <a:off x="4932000" y="6113520"/>
            <a:ext cx="4168440" cy="719640"/>
          </a:xfrm>
          <a:prstGeom prst="rect">
            <a:avLst/>
          </a:prstGeom>
          <a:ln>
            <a:noFill/>
          </a:ln>
        </p:spPr>
      </p:pic>
      <p:pic>
        <p:nvPicPr>
          <p:cNvPr id="352" name="" descr=""/>
          <p:cNvPicPr/>
          <p:nvPr/>
        </p:nvPicPr>
        <p:blipFill>
          <a:blip r:embed="rId2"/>
          <a:stretch/>
        </p:blipFill>
        <p:spPr>
          <a:xfrm>
            <a:off x="6457320" y="0"/>
            <a:ext cx="2686320" cy="280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nodeType="mainSeq">
                <p:childTnLst>
                  <p:par>
                    <p:cTn id="109" fill="freeze">
                      <p:stCondLst>
                        <p:cond delay="0"/>
                      </p:stCondLst>
                      <p:childTnLst>
                        <p:par>
                          <p:cTn id="110" fill="freeze">
                            <p:stCondLst>
                              <p:cond delay="0"/>
                            </p:stCondLst>
                            <p:childTnLst>
                              <p:par>
                                <p:cTn id="11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3" dur="3000" fill="hold"/>
                                        <p:tgtEl>
                                          <p:spTgt spid="350">
                                            <p:txEl>
                                              <p:p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4" dur="3000" fill="hold"/>
                                        <p:tgtEl>
                                          <p:spTgt spid="350">
                                            <p:txEl>
                                              <p:p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296" end="2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7" dur="3000" fill="hold"/>
                                        <p:tgtEl>
                                          <p:spTgt spid="350">
                                            <p:txEl>
                                              <p:pRg st="296" end="29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" dur="3000" fill="hold"/>
                                        <p:tgtEl>
                                          <p:spTgt spid="350">
                                            <p:txEl>
                                              <p:pRg st="296" end="29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296" end="2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1" dur="3000" fill="hold"/>
                                        <p:tgtEl>
                                          <p:spTgt spid="350">
                                            <p:txEl>
                                              <p:pRg st="296" end="29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2" dur="3000" fill="hold"/>
                                        <p:tgtEl>
                                          <p:spTgt spid="350">
                                            <p:txEl>
                                              <p:pRg st="296" end="29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296" end="2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5" dur="3000" fill="hold"/>
                                        <p:tgtEl>
                                          <p:spTgt spid="350">
                                            <p:txEl>
                                              <p:pRg st="296" end="29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" dur="3000" fill="hold"/>
                                        <p:tgtEl>
                                          <p:spTgt spid="350">
                                            <p:txEl>
                                              <p:pRg st="296" end="29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296" end="2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9" dur="3000" fill="hold"/>
                                        <p:tgtEl>
                                          <p:spTgt spid="350">
                                            <p:txEl>
                                              <p:pRg st="296" end="29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0" dur="3000" fill="hold"/>
                                        <p:tgtEl>
                                          <p:spTgt spid="350">
                                            <p:txEl>
                                              <p:pRg st="296" end="29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296" end="2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3" dur="3000" fill="hold"/>
                                        <p:tgtEl>
                                          <p:spTgt spid="350">
                                            <p:txEl>
                                              <p:pRg st="296" end="29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4" dur="3000" fill="hold"/>
                                        <p:tgtEl>
                                          <p:spTgt spid="350">
                                            <p:txEl>
                                              <p:pRg st="296" end="29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" descr=""/>
          <p:cNvPicPr/>
          <p:nvPr/>
        </p:nvPicPr>
        <p:blipFill>
          <a:blip r:embed="rId1"/>
          <a:stretch/>
        </p:blipFill>
        <p:spPr>
          <a:xfrm>
            <a:off x="288000" y="864000"/>
            <a:ext cx="5399640" cy="2793240"/>
          </a:xfrm>
          <a:prstGeom prst="rect">
            <a:avLst/>
          </a:prstGeom>
          <a:ln>
            <a:noFill/>
          </a:ln>
        </p:spPr>
      </p:pic>
      <p:pic>
        <p:nvPicPr>
          <p:cNvPr id="283" name="" descr=""/>
          <p:cNvPicPr/>
          <p:nvPr/>
        </p:nvPicPr>
        <p:blipFill>
          <a:blip r:embed="rId2"/>
          <a:stretch/>
        </p:blipFill>
        <p:spPr>
          <a:xfrm>
            <a:off x="1152000" y="1440000"/>
            <a:ext cx="5399640" cy="2508840"/>
          </a:xfrm>
          <a:prstGeom prst="rect">
            <a:avLst/>
          </a:prstGeom>
          <a:ln>
            <a:noFill/>
          </a:ln>
        </p:spPr>
      </p:pic>
      <p:pic>
        <p:nvPicPr>
          <p:cNvPr id="284" name="" descr=""/>
          <p:cNvPicPr/>
          <p:nvPr/>
        </p:nvPicPr>
        <p:blipFill>
          <a:blip r:embed="rId3"/>
          <a:stretch/>
        </p:blipFill>
        <p:spPr>
          <a:xfrm>
            <a:off x="2088000" y="1998000"/>
            <a:ext cx="5399640" cy="3257640"/>
          </a:xfrm>
          <a:prstGeom prst="rect">
            <a:avLst/>
          </a:prstGeom>
          <a:ln>
            <a:noFill/>
          </a:ln>
        </p:spPr>
      </p:pic>
      <p:pic>
        <p:nvPicPr>
          <p:cNvPr id="285" name="" descr=""/>
          <p:cNvPicPr/>
          <p:nvPr/>
        </p:nvPicPr>
        <p:blipFill>
          <a:blip r:embed="rId4"/>
          <a:stretch/>
        </p:blipFill>
        <p:spPr>
          <a:xfrm>
            <a:off x="3096000" y="3376800"/>
            <a:ext cx="5399640" cy="241884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5"/>
          <a:stretch/>
        </p:blipFill>
        <p:spPr>
          <a:xfrm>
            <a:off x="3672000" y="4428000"/>
            <a:ext cx="5399640" cy="1626840"/>
          </a:xfrm>
          <a:prstGeom prst="rect">
            <a:avLst/>
          </a:prstGeom>
          <a:ln>
            <a:noFill/>
          </a:ln>
        </p:spPr>
      </p:pic>
      <p:sp>
        <p:nvSpPr>
          <p:cNvPr id="287" name="CustomShape 1"/>
          <p:cNvSpPr/>
          <p:nvPr/>
        </p:nvSpPr>
        <p:spPr>
          <a:xfrm>
            <a:off x="7488000" y="-288000"/>
            <a:ext cx="791640" cy="15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9600" spc="-1" strike="noStrike">
                <a:solidFill>
                  <a:srgbClr val="ff950e"/>
                </a:solidFill>
                <a:uFill>
                  <a:solidFill>
                    <a:srgbClr val="ffffff"/>
                  </a:solidFill>
                </a:uFill>
                <a:latin typeface="Lato Black"/>
              </a:rPr>
              <a:t>?</a:t>
            </a:r>
            <a:endParaRPr/>
          </a:p>
        </p:txBody>
      </p:sp>
      <p:sp>
        <p:nvSpPr>
          <p:cNvPr id="288" name="CustomShape 2"/>
          <p:cNvSpPr/>
          <p:nvPr/>
        </p:nvSpPr>
        <p:spPr>
          <a:xfrm>
            <a:off x="216000" y="-72000"/>
            <a:ext cx="82288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lang="en-GB" sz="4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What are biodiversity models 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>
                <p:childTnLst>
                  <p:par>
                    <p:cTn id="5" fill="freeze">
                      <p:stCondLst>
                        <p:cond delay="indefinite"/>
                      </p:stCondLst>
                      <p:childTnLst>
                        <p:par>
                          <p:cTn id="6" fill="freeze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freeze">
                            <p:stCondLst>
                              <p:cond delay="500"/>
                            </p:stCondLst>
                            <p:childTnLst>
                              <p:par>
                                <p:cTn id="11" nodeType="after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freeze">
                            <p:stCondLst>
                              <p:cond delay="2000"/>
                            </p:stCondLst>
                            <p:childTnLst>
                              <p:par>
                                <p:cTn id="15" nodeType="after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freeze">
                            <p:stCondLst>
                              <p:cond delay="3500"/>
                            </p:stCondLst>
                            <p:childTnLst>
                              <p:par>
                                <p:cTn id="19" nodeType="after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freeze">
                            <p:stCondLst>
                              <p:cond delay="5000"/>
                            </p:stCondLst>
                            <p:childTnLst>
                              <p:par>
                                <p:cTn id="23" nodeType="after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304200" y="4032000"/>
            <a:ext cx="4015440" cy="2318400"/>
          </a:xfrm>
          <a:prstGeom prst="rect">
            <a:avLst/>
          </a:prstGeom>
          <a:ln>
            <a:noFill/>
          </a:ln>
        </p:spPr>
      </p:pic>
      <p:sp>
        <p:nvSpPr>
          <p:cNvPr id="290" name="CustomShape 1"/>
          <p:cNvSpPr/>
          <p:nvPr/>
        </p:nvSpPr>
        <p:spPr>
          <a:xfrm>
            <a:off x="304200" y="6349680"/>
            <a:ext cx="40154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GB" sz="18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Policy intervention possible?</a:t>
            </a:r>
            <a:endParaRPr/>
          </a:p>
        </p:txBody>
      </p:sp>
      <p:sp>
        <p:nvSpPr>
          <p:cNvPr id="291" name="CustomShape 2"/>
          <p:cNvSpPr/>
          <p:nvPr/>
        </p:nvSpPr>
        <p:spPr>
          <a:xfrm>
            <a:off x="2376000" y="6597000"/>
            <a:ext cx="2663640" cy="26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GB" sz="1200" spc="-1" strike="noStrike">
                <a:solidFill>
                  <a:srgbClr val="83ca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http://globio.info</a:t>
            </a:r>
            <a:endParaRPr/>
          </a:p>
        </p:txBody>
      </p:sp>
      <p:sp>
        <p:nvSpPr>
          <p:cNvPr id="292" name="CustomShape 3"/>
          <p:cNvSpPr/>
          <p:nvPr/>
        </p:nvSpPr>
        <p:spPr>
          <a:xfrm>
            <a:off x="4752000" y="1926720"/>
            <a:ext cx="401544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lang="en-GB" sz="2800" spc="-1" strike="noStrike">
                <a:solidFill>
                  <a:srgbClr val="ffff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Response of biodiversity to anthropogenic pressures</a:t>
            </a:r>
            <a:endParaRPr/>
          </a:p>
          <a:p>
            <a:r>
              <a:rPr lang="en-GB" sz="2800" spc="-1" strike="noStrike">
                <a:solidFill>
                  <a:srgbClr val="ffff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Global application, multiple species groups, spatial explicit</a:t>
            </a:r>
            <a:endParaRPr/>
          </a:p>
          <a:p>
            <a:r>
              <a:rPr lang="en-GB" sz="2800" spc="-1" strike="noStrike">
                <a:solidFill>
                  <a:srgbClr val="ffff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Models for biodiversity policies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293" name="CustomShape 4"/>
          <p:cNvSpPr/>
          <p:nvPr/>
        </p:nvSpPr>
        <p:spPr>
          <a:xfrm>
            <a:off x="457200" y="295200"/>
            <a:ext cx="82288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lang="en-GB" sz="4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What can they be used for </a:t>
            </a:r>
            <a:endParaRPr/>
          </a:p>
        </p:txBody>
      </p:sp>
      <p:sp>
        <p:nvSpPr>
          <p:cNvPr id="294" name="CustomShape 5"/>
          <p:cNvSpPr/>
          <p:nvPr/>
        </p:nvSpPr>
        <p:spPr>
          <a:xfrm>
            <a:off x="504000" y="3317760"/>
            <a:ext cx="3311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GB" sz="18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Netto loss of local biodiversity due to land use</a:t>
            </a:r>
            <a:endParaRPr/>
          </a:p>
        </p:txBody>
      </p:sp>
      <p:sp>
        <p:nvSpPr>
          <p:cNvPr id="295" name="Line 6"/>
          <p:cNvSpPr/>
          <p:nvPr/>
        </p:nvSpPr>
        <p:spPr>
          <a:xfrm>
            <a:off x="4464000" y="1368000"/>
            <a:ext cx="72000" cy="5328000"/>
          </a:xfrm>
          <a:prstGeom prst="line">
            <a:avLst/>
          </a:prstGeom>
          <a:ln cap="rnd" w="36000">
            <a:solidFill>
              <a:srgbClr val="0084d1"/>
            </a:solidFill>
            <a:custDash>
              <a:ds d="100000" sp="100000"/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7"/>
          <p:cNvSpPr/>
          <p:nvPr/>
        </p:nvSpPr>
        <p:spPr>
          <a:xfrm>
            <a:off x="6480000" y="-144000"/>
            <a:ext cx="719640" cy="15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9600" spc="-1" strike="noStrike">
                <a:solidFill>
                  <a:srgbClr val="ff950e"/>
                </a:solidFill>
                <a:uFill>
                  <a:solidFill>
                    <a:srgbClr val="ffffff"/>
                  </a:solidFill>
                </a:uFill>
                <a:latin typeface="Lato Black"/>
              </a:rPr>
              <a:t>?</a:t>
            </a:r>
            <a:endParaRPr/>
          </a:p>
        </p:txBody>
      </p:sp>
      <p:pic>
        <p:nvPicPr>
          <p:cNvPr id="297" name="" descr=""/>
          <p:cNvPicPr/>
          <p:nvPr/>
        </p:nvPicPr>
        <p:blipFill>
          <a:blip r:embed="rId2"/>
          <a:stretch/>
        </p:blipFill>
        <p:spPr>
          <a:xfrm>
            <a:off x="288000" y="1728000"/>
            <a:ext cx="4031640" cy="1511640"/>
          </a:xfrm>
          <a:prstGeom prst="rect">
            <a:avLst/>
          </a:prstGeom>
          <a:ln>
            <a:noFill/>
          </a:ln>
        </p:spPr>
      </p:pic>
      <p:sp>
        <p:nvSpPr>
          <p:cNvPr id="298" name="CustomShape 8"/>
          <p:cNvSpPr/>
          <p:nvPr/>
        </p:nvSpPr>
        <p:spPr>
          <a:xfrm>
            <a:off x="1872000" y="3600000"/>
            <a:ext cx="244764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en-GB" sz="1200" spc="-1" strike="noStrike">
                <a:solidFill>
                  <a:srgbClr val="83ca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Newbold et al. (2015)</a:t>
            </a:r>
            <a:endParaRPr/>
          </a:p>
        </p:txBody>
      </p:sp>
    </p:spTree>
  </p:cSld>
  <p:timing>
    <p:tnLst>
      <p:par>
        <p:cTn id="26" dur="indefinite" restart="never" nodeType="tmRoot">
          <p:childTnLst>
            <p:seq>
              <p:cTn id="2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457200" y="741600"/>
            <a:ext cx="82288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lang="en-GB" sz="4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The Problem:</a:t>
            </a:r>
            <a:endParaRPr/>
          </a:p>
        </p:txBody>
      </p:sp>
      <p:sp>
        <p:nvSpPr>
          <p:cNvPr id="300" name="CustomShape 2"/>
          <p:cNvSpPr/>
          <p:nvPr/>
        </p:nvSpPr>
        <p:spPr>
          <a:xfrm>
            <a:off x="457200" y="2072520"/>
            <a:ext cx="82288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/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Many broad-scale models generalize over a wide range of variables</a:t>
            </a:r>
            <a:endParaRPr/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/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Often only single factor ( land use ) models</a:t>
            </a:r>
            <a:endParaRPr/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/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Based on available ( biased ? ) data</a:t>
            </a:r>
            <a:endParaRPr/>
          </a:p>
        </p:txBody>
      </p:sp>
    </p:spTree>
  </p:cSld>
  <p:timing>
    <p:tnLst>
      <p:par>
        <p:cTn id="28" dur="indefinite" restart="never" nodeType="tmRoot">
          <p:childTnLst>
            <p:seq>
              <p:cTn id="29" nodeType="mainSeq">
                <p:childTnLst>
                  <p:par>
                    <p:cTn id="30" fill="freeze">
                      <p:stCondLst>
                        <p:cond delay="indefinite"/>
                      </p:stCondLst>
                      <p:childTnLst>
                        <p:par>
                          <p:cTn id="31" fill="freeze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" dur="2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1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" dur="2000"/>
                                        <p:tgtEl>
                                          <p:spTgt spid="300">
                                            <p:txEl>
                                              <p:pRg st="1" end="6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68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" dur="2000"/>
                                        <p:tgtEl>
                                          <p:spTgt spid="300">
                                            <p:txEl>
                                              <p:pRg st="68" end="1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114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" dur="2000"/>
                                        <p:tgtEl>
                                          <p:spTgt spid="300">
                                            <p:txEl>
                                              <p:pRg st="114" end="1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216000" y="936000"/>
            <a:ext cx="8567640" cy="40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lang="en-GB" sz="4000" spc="-1" strike="noStrike">
                <a:solidFill>
                  <a:srgbClr val="ff950e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well does a broad-scale model reflect species diversity and abundance on a local land-use gradient where local conditions are known?</a:t>
            </a:r>
            <a:endParaRPr/>
          </a:p>
        </p:txBody>
      </p:sp>
      <p:pic>
        <p:nvPicPr>
          <p:cNvPr id="302" name="" descr=""/>
          <p:cNvPicPr/>
          <p:nvPr/>
        </p:nvPicPr>
        <p:blipFill>
          <a:blip r:embed="rId1"/>
          <a:stretch/>
        </p:blipFill>
        <p:spPr>
          <a:xfrm>
            <a:off x="3672000" y="4446720"/>
            <a:ext cx="1799640" cy="1960920"/>
          </a:xfrm>
          <a:prstGeom prst="rect">
            <a:avLst/>
          </a:prstGeom>
          <a:ln>
            <a:noFill/>
          </a:ln>
        </p:spPr>
      </p:pic>
      <p:sp>
        <p:nvSpPr>
          <p:cNvPr id="303" name="CustomShape 2"/>
          <p:cNvSpPr/>
          <p:nvPr/>
        </p:nvSpPr>
        <p:spPr>
          <a:xfrm>
            <a:off x="457200" y="1418400"/>
            <a:ext cx="8254440" cy="498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6000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endParaRPr/>
          </a:p>
        </p:txBody>
      </p:sp>
    </p:spTree>
  </p:cSld>
  <p:timing>
    <p:tnLst>
      <p:par>
        <p:cTn id="44" dur="indefinite" restart="never" nodeType="tmRoot">
          <p:childTnLst>
            <p:seq>
              <p:cTn id="45" nodeType="mainSeq">
                <p:childTnLst>
                  <p:par>
                    <p:cTn id="46" fill="freeze">
                      <p:stCondLst>
                        <p:cond delay="indefinite"/>
                      </p:stCondLst>
                      <p:childTnLst>
                        <p:par>
                          <p:cTn id="47" fill="freeze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0" end="1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" dur="500"/>
                                        <p:tgtEl>
                                          <p:spTgt spid="301">
                                            <p:txEl>
                                              <p:pRg st="0" end="1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freeze">
                            <p:stCondLst>
                              <p:cond delay="500"/>
                            </p:stCondLst>
                            <p:childTnLst>
                              <p:par>
                                <p:cTn id="52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864000" y="0"/>
            <a:ext cx="7631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4" dur="indefinite" restart="never" nodeType="tmRoot">
          <p:childTnLst>
            <p:seq>
              <p:cTn id="5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457200" y="165600"/>
            <a:ext cx="82288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lang="en-GB" sz="4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The broad-scale model basis</a:t>
            </a:r>
            <a:endParaRPr/>
          </a:p>
        </p:txBody>
      </p:sp>
      <p:pic>
        <p:nvPicPr>
          <p:cNvPr id="306" name="" descr=""/>
          <p:cNvPicPr/>
          <p:nvPr/>
        </p:nvPicPr>
        <p:blipFill>
          <a:blip r:embed="rId1"/>
          <a:stretch/>
        </p:blipFill>
        <p:spPr>
          <a:xfrm>
            <a:off x="456840" y="1821600"/>
            <a:ext cx="4015440" cy="3542760"/>
          </a:xfrm>
          <a:prstGeom prst="rect">
            <a:avLst/>
          </a:prstGeom>
          <a:ln>
            <a:noFill/>
          </a:ln>
        </p:spPr>
      </p:pic>
      <p:pic>
        <p:nvPicPr>
          <p:cNvPr id="307" name="" descr=""/>
          <p:cNvPicPr/>
          <p:nvPr/>
        </p:nvPicPr>
        <p:blipFill>
          <a:blip r:embed="rId2"/>
          <a:stretch/>
        </p:blipFill>
        <p:spPr>
          <a:xfrm>
            <a:off x="4673880" y="1821600"/>
            <a:ext cx="4015440" cy="3542760"/>
          </a:xfrm>
          <a:prstGeom prst="rect">
            <a:avLst/>
          </a:prstGeom>
          <a:ln>
            <a:noFill/>
          </a:ln>
        </p:spPr>
      </p:pic>
      <p:sp>
        <p:nvSpPr>
          <p:cNvPr id="308" name="CustomShape 2"/>
          <p:cNvSpPr/>
          <p:nvPr/>
        </p:nvSpPr>
        <p:spPr>
          <a:xfrm>
            <a:off x="378360" y="5400000"/>
            <a:ext cx="8549280" cy="13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StarSymbol"/>
              <a:buChar char="l"/>
            </a:pPr>
            <a:r>
              <a:rPr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→ </a:t>
            </a:r>
            <a:r>
              <a:rPr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Final dataset contained </a:t>
            </a:r>
            <a:r>
              <a:rPr b="1"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48</a:t>
            </a:r>
            <a:r>
              <a:rPr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 studies, </a:t>
            </a:r>
            <a:r>
              <a:rPr b="1"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3002</a:t>
            </a:r>
            <a:r>
              <a:rPr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 sites and </a:t>
            </a:r>
            <a:r>
              <a:rPr b="1"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1933</a:t>
            </a:r>
            <a:r>
              <a:rPr lang="en-GB" sz="32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 different species.</a:t>
            </a:r>
            <a:endParaRPr/>
          </a:p>
        </p:txBody>
      </p:sp>
    </p:spTree>
  </p:cSld>
  <p:timing>
    <p:tnLst>
      <p:par>
        <p:cTn id="56" dur="indefinite" restart="never" nodeType="tmRoot">
          <p:childTnLst>
            <p:seq>
              <p:cTn id="57" nodeType="mainSeq">
                <p:childTnLst>
                  <p:par>
                    <p:cTn id="58" fill="freeze">
                      <p:stCondLst>
                        <p:cond delay="indefinite"/>
                      </p:stCondLst>
                      <p:childTnLst>
                        <p:par>
                          <p:cTn id="59" fill="freeze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" dur="500"/>
                                        <p:tgtEl>
                                          <p:spTgt spid="308">
                                            <p:txEl>
                                              <p:pRg st="0" end="7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338760" y="288000"/>
            <a:ext cx="82288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lang="en-GB" sz="4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Fieldwork sites </a:t>
            </a:r>
            <a:endParaRPr/>
          </a:p>
          <a:p>
            <a:r>
              <a:rPr lang="en-GB" sz="4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lang="en-GB" sz="4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Taita Hills</a:t>
            </a:r>
            <a:endParaRPr/>
          </a:p>
        </p:txBody>
      </p:sp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6264000" y="0"/>
            <a:ext cx="2879640" cy="253764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2"/>
          <a:stretch/>
        </p:blipFill>
        <p:spPr>
          <a:xfrm>
            <a:off x="0" y="1944000"/>
            <a:ext cx="5399640" cy="4920840"/>
          </a:xfrm>
          <a:prstGeom prst="rect">
            <a:avLst/>
          </a:prstGeom>
          <a:ln>
            <a:noFill/>
          </a:ln>
        </p:spPr>
      </p:pic>
      <p:pic>
        <p:nvPicPr>
          <p:cNvPr id="312" name="" descr=""/>
          <p:cNvPicPr/>
          <p:nvPr/>
        </p:nvPicPr>
        <p:blipFill>
          <a:blip r:embed="rId3"/>
          <a:stretch/>
        </p:blipFill>
        <p:spPr>
          <a:xfrm>
            <a:off x="4824000" y="2304000"/>
            <a:ext cx="2152440" cy="1439640"/>
          </a:xfrm>
          <a:prstGeom prst="rect">
            <a:avLst/>
          </a:prstGeom>
          <a:ln>
            <a:noFill/>
          </a:ln>
        </p:spPr>
      </p:pic>
      <p:pic>
        <p:nvPicPr>
          <p:cNvPr id="313" name="" descr=""/>
          <p:cNvPicPr/>
          <p:nvPr/>
        </p:nvPicPr>
        <p:blipFill>
          <a:blip r:embed="rId4"/>
          <a:stretch/>
        </p:blipFill>
        <p:spPr>
          <a:xfrm>
            <a:off x="6840000" y="5328000"/>
            <a:ext cx="2152440" cy="143964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5"/>
          <a:stretch/>
        </p:blipFill>
        <p:spPr>
          <a:xfrm>
            <a:off x="5832000" y="3816000"/>
            <a:ext cx="2152440" cy="143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338760" y="288000"/>
            <a:ext cx="82288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lang="en-GB" sz="4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Fieldwork sites </a:t>
            </a:r>
            <a:endParaRPr/>
          </a:p>
          <a:p>
            <a:r>
              <a:rPr lang="en-GB" sz="4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lang="en-GB" sz="4000" spc="-1" strike="noStrike">
                <a:uFill>
                  <a:solidFill>
                    <a:srgbClr val="ffffff"/>
                  </a:solidFill>
                </a:uFill>
                <a:latin typeface="Arial"/>
              </a:rPr>
              <a:t>Mount Kilimanjaro</a:t>
            </a:r>
            <a:endParaRPr/>
          </a:p>
        </p:txBody>
      </p:sp>
      <p:pic>
        <p:nvPicPr>
          <p:cNvPr id="316" name="" descr=""/>
          <p:cNvPicPr/>
          <p:nvPr/>
        </p:nvPicPr>
        <p:blipFill>
          <a:blip r:embed="rId1"/>
          <a:stretch/>
        </p:blipFill>
        <p:spPr>
          <a:xfrm>
            <a:off x="6264000" y="0"/>
            <a:ext cx="2879640" cy="2537640"/>
          </a:xfrm>
          <a:prstGeom prst="rect">
            <a:avLst/>
          </a:prstGeom>
          <a:ln>
            <a:noFill/>
          </a:ln>
        </p:spPr>
      </p:pic>
      <p:pic>
        <p:nvPicPr>
          <p:cNvPr id="317" name="" descr=""/>
          <p:cNvPicPr/>
          <p:nvPr/>
        </p:nvPicPr>
        <p:blipFill>
          <a:blip r:embed="rId2"/>
          <a:stretch/>
        </p:blipFill>
        <p:spPr>
          <a:xfrm>
            <a:off x="0" y="1656000"/>
            <a:ext cx="5615640" cy="5201640"/>
          </a:xfrm>
          <a:prstGeom prst="rect">
            <a:avLst/>
          </a:prstGeom>
          <a:ln>
            <a:noFill/>
          </a:ln>
        </p:spPr>
      </p:pic>
      <p:pic>
        <p:nvPicPr>
          <p:cNvPr id="318" name="" descr=""/>
          <p:cNvPicPr/>
          <p:nvPr/>
        </p:nvPicPr>
        <p:blipFill>
          <a:blip r:embed="rId3"/>
          <a:stretch/>
        </p:blipFill>
        <p:spPr>
          <a:xfrm>
            <a:off x="4752000" y="2232000"/>
            <a:ext cx="2152440" cy="1439640"/>
          </a:xfrm>
          <a:prstGeom prst="rect">
            <a:avLst/>
          </a:prstGeom>
          <a:ln>
            <a:noFill/>
          </a:ln>
        </p:spPr>
      </p:pic>
      <p:pic>
        <p:nvPicPr>
          <p:cNvPr id="319" name="" descr=""/>
          <p:cNvPicPr/>
          <p:nvPr/>
        </p:nvPicPr>
        <p:blipFill>
          <a:blip r:embed="rId4"/>
          <a:stretch/>
        </p:blipFill>
        <p:spPr>
          <a:xfrm>
            <a:off x="5832000" y="3744000"/>
            <a:ext cx="2152440" cy="1439640"/>
          </a:xfrm>
          <a:prstGeom prst="rect">
            <a:avLst/>
          </a:prstGeom>
          <a:ln>
            <a:noFill/>
          </a:ln>
        </p:spPr>
      </p:pic>
      <p:pic>
        <p:nvPicPr>
          <p:cNvPr id="320" name="" descr=""/>
          <p:cNvPicPr/>
          <p:nvPr/>
        </p:nvPicPr>
        <p:blipFill>
          <a:blip r:embed="rId5"/>
          <a:stretch/>
        </p:blipFill>
        <p:spPr>
          <a:xfrm>
            <a:off x="6832800" y="5256000"/>
            <a:ext cx="2152440" cy="143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Application>LibreOffice/5.0.1.2$Linux_X86_64 LibreOffice_project/81898c9f5c0d43f3473ba111d7b351050be20261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language>en-GB</dc:language>
  <cp:lastModifiedBy>Martin Jung</cp:lastModifiedBy>
  <dcterms:modified xsi:type="dcterms:W3CDTF">2015-09-09T11:52:09Z</dcterms:modified>
  <cp:revision>6</cp:revision>
</cp:coreProperties>
</file>